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2_4F349FF7.xml" ContentType="application/vnd.ms-powerpoint.comments+xml"/>
  <Override PartName="/ppt/comments/modernComment_103_2806FCC1.xml" ContentType="application/vnd.ms-powerpoint.comments+xml"/>
  <Override PartName="/ppt/comments/modernComment_114_7A1A0BCB.xml" ContentType="application/vnd.ms-powerpoint.comments+xml"/>
  <Override PartName="/ppt/notesSlides/notesSlide2.xml" ContentType="application/vnd.openxmlformats-officedocument.presentationml.notesSlide+xml"/>
  <Override PartName="/ppt/comments/modernComment_109_73D0CFA0.xml" ContentType="application/vnd.ms-powerpoint.comments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9" r:id="rId4"/>
    <p:sldId id="268" r:id="rId5"/>
    <p:sldId id="259" r:id="rId6"/>
    <p:sldId id="276" r:id="rId7"/>
    <p:sldId id="265" r:id="rId8"/>
    <p:sldId id="270" r:id="rId9"/>
    <p:sldId id="261" r:id="rId10"/>
    <p:sldId id="264" r:id="rId11"/>
    <p:sldId id="277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7A195C-CE2F-63B4-9C3F-62CC4D0F0997}" name="Greta E Freeman" initials="GEF" userId="S::gef47@nau.edu::cc107afe-a560-41c6-a063-036af10e492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000"/>
    <p:restoredTop sz="94643"/>
  </p:normalViewPr>
  <p:slideViewPr>
    <p:cSldViewPr snapToGrid="0">
      <p:cViewPr varScale="1">
        <p:scale>
          <a:sx n="62" d="100"/>
          <a:sy n="62" d="100"/>
        </p:scale>
        <p:origin x="90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modernComment_102_4F349FF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F683FA9-30BF-4C4E-8132-9B2815DF5527}" authorId="{CD7A195C-CE2F-63B4-9C3F-62CC4D0F0997}" created="2023-03-20T16:44:36.36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28848887" sldId="258"/>
      <ac:spMk id="6" creationId="{93E13B71-A9E4-0118-C643-2651ECDFE75D}"/>
    </ac:deMkLst>
    <p188:txBody>
      <a:bodyPr/>
      <a:lstStyle/>
      <a:p>
        <a:r>
          <a:rPr lang="en-US"/>
          <a:t>for large grain size mixture, but validation based on limited number of spread analyses:: explore full range of grain size uncertaintiy= better sense of the method
prepare a l
use lab data to valid model — then </a:t>
        </a:r>
      </a:p>
    </p188:txBody>
  </p188:cm>
</p188:cmLst>
</file>

<file path=ppt/comments/modernComment_103_2806FCC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ADCAD0-C69A-DD4E-B533-CD518AEA2A24}" authorId="{CD7A195C-CE2F-63B4-9C3F-62CC4D0F0997}" created="2023-03-31T21:27:02.25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71546561" sldId="259"/>
      <ac:picMk id="15" creationId="{CF8AFC92-AAA3-3A13-F58A-D1909E88A29F}"/>
    </ac:deMkLst>
    <p188:txBody>
      <a:bodyPr/>
      <a:lstStyle/>
      <a:p>
        <a:r>
          <a:rPr lang="en-US"/>
          <a:t>mass fraction of each end member and mix them together</a:t>
        </a:r>
      </a:p>
    </p188:txBody>
  </p188:cm>
</p188:cmLst>
</file>

<file path=ppt/comments/modernComment_109_73D0CFA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E128ECE-F16D-024F-A1CF-131ADCD5105C}" authorId="{CD7A195C-CE2F-63B4-9C3F-62CC4D0F0997}" created="2023-03-31T21:34:32.915">
    <pc:sldMkLst xmlns:pc="http://schemas.microsoft.com/office/powerpoint/2013/main/command">
      <pc:docMk/>
      <pc:sldMk cId="1943064480" sldId="265"/>
    </pc:sldMkLst>
    <p188:txBody>
      <a:bodyPr/>
      <a:lstStyle/>
      <a:p>
        <a:r>
          <a:rPr lang="en-US"/>
          <a:t>direct value to show lab mix; linear unmixing values pulled from spectra</a:t>
        </a:r>
      </a:p>
    </p188:txBody>
  </p188:cm>
</p188:cmLst>
</file>

<file path=ppt/comments/modernComment_114_7A1A0BC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9F0ED05-7947-CC4F-9AC2-A8A6F7AEDF6F}" authorId="{CD7A195C-CE2F-63B4-9C3F-62CC4D0F0997}" created="2023-04-03T16:44:42.55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48527307" sldId="276"/>
      <ac:picMk id="13" creationId="{E1F372C1-38B6-7B16-DFEF-E382A13B6522}"/>
    </ac:deMkLst>
    <p188:txBody>
      <a:bodyPr/>
      <a:lstStyle/>
      <a:p>
        <a:r>
          <a:rPr lang="en-US"/>
          <a:t>emissivity is offset for clarity**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A8778-1D18-7148-B95E-8525C1C4D3B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0516B-3119-9546-AD7B-167E3CE9E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34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0516B-3119-9546-AD7B-167E3CE9E6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28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got a range of results from our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0516B-3119-9546-AD7B-167E3CE9E6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60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0516B-3119-9546-AD7B-167E3CE9E6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92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5C384-93B7-FAB9-C4BD-96FFB5E67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67E0D-388C-8183-A2D5-04F9E652A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4BA5C-72B1-5018-37B9-A7424DA18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4C4E-F400-D643-A2EA-FB3961CF3EB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6AB3B-5A14-6A35-80ED-B0E8B90A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BDDF2-DC5B-AC4B-1054-92CF9FB8B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4D8-DDB4-D049-85C2-DD3032C97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8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6E317-32A3-AB82-8673-674AC8CB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FA621E-D90C-CCBB-8317-92347D645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EA47F-62FC-658F-00C1-0BCE45EB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4C4E-F400-D643-A2EA-FB3961CF3EB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79F75-20F2-E243-C851-EF57AAE46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0DA7F-E403-EBD0-B237-214013EC4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4D8-DDB4-D049-85C2-DD3032C97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06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939A60-48AA-A451-B013-2929A4505E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E6DA69-166F-3704-DDD2-C97A156DC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A563A-9220-49F2-24C7-590DDFA6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4C4E-F400-D643-A2EA-FB3961CF3EB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83339-1236-985B-9D62-C79FC64EC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4604A-2CC6-F229-61F1-DFD1CF79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4D8-DDB4-D049-85C2-DD3032C97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36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A2C22-C926-9294-99C3-AB8B1A829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780-863F-DDAA-5AB8-0B32231D8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87C99-FF26-3AB6-ADCE-15B84AF6D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4C4E-F400-D643-A2EA-FB3961CF3EB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1AA42-2DB7-992A-6727-CAF14AC4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86E83-9A60-91E0-8700-6CFA1CBB9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4D8-DDB4-D049-85C2-DD3032C97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4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72F52-A520-2D24-D880-A877A108B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B85E2-86DF-3E0F-77C8-8B7069D3E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04554-DA41-468C-10D3-92E56C32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4C4E-F400-D643-A2EA-FB3961CF3EB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E4C29-CE03-B6AF-D59B-3697714AD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3668F-AF8E-CE23-7BCE-87D5F57E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4D8-DDB4-D049-85C2-DD3032C97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87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16D6C-338C-1C6C-585C-A36E76C48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13F51-EF2C-BC29-675C-A477C0F2F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FFEEF9-F0AA-9DFF-82C4-ABE2B9EA3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C532A-C773-813E-4E29-B40570B6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4C4E-F400-D643-A2EA-FB3961CF3EB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1AC41-102F-2DBC-6EAD-24CCAB40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E0AF5-1DAA-A68A-9855-C878CF8E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4D8-DDB4-D049-85C2-DD3032C97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54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7EA39-8A40-9AFB-640B-C32C54B4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86DF3-A3A7-A641-13E7-03535DD71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69626-A2D8-6542-A6D7-D40A9511E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20729-E9F7-6AC5-9CB8-5B9F52B9F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1A2D0F-C555-58E5-B913-209A34E46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1FC017-EE47-D629-9FCB-EE3709AD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4C4E-F400-D643-A2EA-FB3961CF3EB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5600-87AF-11B5-1017-C707C6D87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4A22F8-F556-0884-24E8-72414071E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4D8-DDB4-D049-85C2-DD3032C97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8A87-9870-5103-FEF0-CFF22B7FA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D90467-F971-DC72-D014-0C67872AB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4C4E-F400-D643-A2EA-FB3961CF3EB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47AAD-6B5D-F21B-88E1-81F283B66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6FFA06-56DA-23D6-CFEF-4C56FC93B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4D8-DDB4-D049-85C2-DD3032C97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5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9BBC81-21F4-AFAF-8721-F7EEEC8BE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4C4E-F400-D643-A2EA-FB3961CF3EB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8CF0A-6F9D-D467-40E8-4AA6482DB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58CE6-8E08-3B4E-0080-AAA4C6B5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4D8-DDB4-D049-85C2-DD3032C97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66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EC9E2-3243-0D93-527A-B1B074770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54839-FD40-367D-98E8-16AAE2797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D95AC-3B46-6CF6-3760-55454ECD8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C9C8C-9A8F-D7AF-B8FD-4F2398C5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4C4E-F400-D643-A2EA-FB3961CF3EB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0D7F8-A170-647B-471B-AF6A99B12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8249F-19FA-9240-8B7D-15AF818F7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4D8-DDB4-D049-85C2-DD3032C97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83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16A8B-E531-5E76-F49B-1BD3E063D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E85EA7-BC96-B1A6-0FA8-77134C20CA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D1C17-D47F-D1E2-9DDF-BAEDBE860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B1B02-56F9-5ECA-C9B0-D4CF92CAA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4C4E-F400-D643-A2EA-FB3961CF3EB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EFAEF-815B-BDB9-11EF-C6C643AB4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FD068-D1D8-BEBD-0C2C-B34AB1242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74D8-DDB4-D049-85C2-DD3032C97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9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D71468-14B2-8BDD-2C83-E3420DEE9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32162-A6DF-8FA9-7AC8-7D9652AF3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E8C53-FB20-DA2E-45CB-BE4546D524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E4C4E-F400-D643-A2EA-FB3961CF3EB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0F635-B3A2-15DF-F876-794791C8B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25D1D-02DA-99DE-E0A7-158AA5AF6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174D8-DDB4-D049-85C2-DD3032C97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0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8/10/relationships/comments" Target="../comments/modernComment_102_4F349FF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microsoft.com/office/2018/10/relationships/comments" Target="../comments/modernComment_103_2806FCC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8/10/relationships/comments" Target="../comments/modernComment_114_7A1A0BCB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9_73D0CFA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3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4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4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4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E4A72-04B7-E029-E713-6498B4B5E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 fontScale="90000"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Exploring the Limits of Mineral Abundance Retrievals in the Thermal Infrared From Laboratory Particulate Spectral Analysis</a:t>
            </a:r>
          </a:p>
        </p:txBody>
      </p:sp>
      <p:sp>
        <p:nvSpPr>
          <p:cNvPr id="72" name="Rectangle 4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2C7F8-2F91-696A-BC0B-4E785E5D5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9467" y="4586835"/>
            <a:ext cx="6365331" cy="1366311"/>
          </a:xfrm>
        </p:spPr>
        <p:txBody>
          <a:bodyPr>
            <a:noAutofit/>
          </a:bodyPr>
          <a:lstStyle/>
          <a:p>
            <a:pPr algn="r"/>
            <a:r>
              <a:rPr lang="en-US" sz="2100" dirty="0">
                <a:solidFill>
                  <a:srgbClr val="FFFFFF"/>
                </a:solidFill>
              </a:rPr>
              <a:t>Greta Freeman</a:t>
            </a:r>
          </a:p>
          <a:p>
            <a:pPr algn="r"/>
            <a:r>
              <a:rPr lang="en-US" sz="2100" dirty="0">
                <a:solidFill>
                  <a:srgbClr val="FFFFFF"/>
                </a:solidFill>
              </a:rPr>
              <a:t>Cheng Ye (Mentor)</a:t>
            </a:r>
          </a:p>
          <a:p>
            <a:pPr algn="r"/>
            <a:r>
              <a:rPr lang="en-US" sz="2100" dirty="0">
                <a:solidFill>
                  <a:srgbClr val="FFFFFF"/>
                </a:solidFill>
              </a:rPr>
              <a:t>Christopher Edwards</a:t>
            </a:r>
          </a:p>
          <a:p>
            <a:pPr algn="r"/>
            <a:r>
              <a:rPr lang="en-US" sz="2100" dirty="0">
                <a:solidFill>
                  <a:srgbClr val="FFFFFF"/>
                </a:solidFill>
              </a:rPr>
              <a:t>Northern Arizona University</a:t>
            </a:r>
          </a:p>
        </p:txBody>
      </p:sp>
      <p:sp>
        <p:nvSpPr>
          <p:cNvPr id="73" name="Rectangle 4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EDDBD-D429-521F-1821-133A4FD1C3A9}"/>
              </a:ext>
            </a:extLst>
          </p:cNvPr>
          <p:cNvSpPr/>
          <p:nvPr/>
        </p:nvSpPr>
        <p:spPr>
          <a:xfrm>
            <a:off x="8608162" y="-5192"/>
            <a:ext cx="3584303" cy="68601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7CD9E9-E3AD-8F2F-7F43-4F8623D30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402" y="328769"/>
            <a:ext cx="2324234" cy="843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0AA805-9E33-0070-BA03-2290933530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034"/>
          <a:stretch/>
        </p:blipFill>
        <p:spPr>
          <a:xfrm>
            <a:off x="9612818" y="5261011"/>
            <a:ext cx="1715245" cy="1462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8B6F25-1AA0-FB83-5581-26737F238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9872" y="2962851"/>
            <a:ext cx="1647103" cy="2198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92F9CE-7331-140C-FD93-6A81949B647E}"/>
              </a:ext>
            </a:extLst>
          </p:cNvPr>
          <p:cNvSpPr txBox="1"/>
          <p:nvPr/>
        </p:nvSpPr>
        <p:spPr>
          <a:xfrm>
            <a:off x="-2" y="6449732"/>
            <a:ext cx="494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Arizona Space Grant Symposium April 22, 2023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94DA226C-7E5A-9419-06D0-286DB96CD5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8358" y="1311738"/>
            <a:ext cx="1551979" cy="15518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1392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C79DF-A312-F77D-387D-3FBAF428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EDF9-C999-A8C7-9766-D99B7E575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54" y="1887103"/>
            <a:ext cx="7279556" cy="467818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I would like to thank the following people for their help throughout my time as an NAU/NASA Space Grant Intern: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600" dirty="0"/>
              <a:t>Cheng Ye (mentor)</a:t>
            </a:r>
          </a:p>
          <a:p>
            <a:r>
              <a:rPr lang="en-US" sz="2600" dirty="0"/>
              <a:t>Christopher Edwards</a:t>
            </a:r>
          </a:p>
          <a:p>
            <a:r>
              <a:rPr lang="en-US" sz="2600" dirty="0"/>
              <a:t>Mark Salvatore</a:t>
            </a:r>
          </a:p>
          <a:p>
            <a:r>
              <a:rPr lang="en-US" sz="2600" dirty="0"/>
              <a:t>Paloma Davidson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33879C-FEAB-3C45-4F2D-0116158A682D}"/>
              </a:ext>
            </a:extLst>
          </p:cNvPr>
          <p:cNvSpPr/>
          <p:nvPr/>
        </p:nvSpPr>
        <p:spPr>
          <a:xfrm>
            <a:off x="8608162" y="-5192"/>
            <a:ext cx="3584303" cy="68601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0D452D-64BD-BC20-5951-B25CF867C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402" y="328769"/>
            <a:ext cx="2324234" cy="843472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3770F2F8-1C55-F5F6-D495-F8D5A64C20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8358" y="1311738"/>
            <a:ext cx="1551979" cy="1551836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990AAD-A0D6-FB52-9EF4-D0EDA4871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872" y="2962851"/>
            <a:ext cx="1647103" cy="2198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1BBF88-13F4-D879-2591-2EAB5B19A3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034"/>
          <a:stretch/>
        </p:blipFill>
        <p:spPr>
          <a:xfrm>
            <a:off x="9612818" y="5261011"/>
            <a:ext cx="1715245" cy="146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73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ACB619-0A09-4C51-8BA5-9BDECE7E4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BA7A9A-8652-4B0E-95FD-3CE78D8AA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4577" y="-13648"/>
            <a:ext cx="4389519" cy="2916937"/>
            <a:chOff x="3124577" y="-13648"/>
            <a:chExt cx="4389519" cy="291693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44D3CAF-8753-4313-AA2D-F75CAC4DD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20637" y="-13648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D4A9DCA-CD08-4326-A478-9ABDAC690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34163" y="-13648"/>
              <a:ext cx="3638846" cy="2573968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B85EDFA-C3E9-456D-B330-A7119BFB29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4577" y="-13648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B29D35-769B-4278-9F6B-5CBF08809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825" y="1355238"/>
            <a:ext cx="4381339" cy="5510714"/>
            <a:chOff x="-6825" y="1355238"/>
            <a:chExt cx="4381339" cy="551071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16F90C-A3AC-46E0-8029-8C20BB17A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825" y="1684496"/>
              <a:ext cx="4293360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CFD6E36-333B-4520-8313-396CCE682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825" y="1355238"/>
              <a:ext cx="4381339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0525857-3EAD-4969-9196-A890F8DE6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825" y="1848788"/>
              <a:ext cx="4055410" cy="5017164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2A10DC-44F6-4918-8E34-C119D9E80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36590" y="-49034"/>
            <a:ext cx="4087669" cy="3575570"/>
            <a:chOff x="8136590" y="-49034"/>
            <a:chExt cx="4087669" cy="357557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EFF1FDE-82B1-467C-9F5C-8492F4107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6590" y="-20472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8B73C1E-EDFD-431F-8713-8E7A48E29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333642" y="-20472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5B7DBD8-99BB-42EA-9292-033600CE0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496594" y="-49034"/>
              <a:ext cx="3727665" cy="3063402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8BAD375-9248-CA91-0D17-DC0EC2B98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537" y="2212723"/>
            <a:ext cx="6951361" cy="17714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6584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7503F-9BD9-20B4-D3B3-877737E1E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86BA1-6C37-DC32-9230-6A696ECDA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Sharma, Kabita. “Infrared Spectroscopy- Definition, Principle, Parts, Uses.” </a:t>
            </a:r>
            <a:r>
              <a:rPr lang="en-US" i="1" dirty="0">
                <a:effectLst/>
              </a:rPr>
              <a:t>The Chemistry Notes</a:t>
            </a:r>
            <a:r>
              <a:rPr lang="en-US" dirty="0">
                <a:effectLst/>
              </a:rPr>
              <a:t>, 18 Aug. 2022, https://</a:t>
            </a:r>
            <a:r>
              <a:rPr lang="en-US" dirty="0" err="1">
                <a:effectLst/>
              </a:rPr>
              <a:t>thechemistrynotes.com</a:t>
            </a:r>
            <a:r>
              <a:rPr lang="en-US" dirty="0">
                <a:effectLst/>
              </a:rPr>
              <a:t>/infrared-spectroscopy/. 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Christensen, P.R.,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-apple-system"/>
              </a:rPr>
              <a:t>Jakosky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, B.M., Kieffer, H.H. </a:t>
            </a:r>
            <a:r>
              <a:rPr lang="en-US" b="0" i="1" dirty="0">
                <a:solidFill>
                  <a:srgbClr val="333333"/>
                </a:solidFill>
                <a:effectLst/>
                <a:latin typeface="-apple-system"/>
              </a:rPr>
              <a:t>et al.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 The Thermal Emission Imaging System (THEMIS) for the Mars 2001 Odyssey Mission. </a:t>
            </a:r>
            <a:r>
              <a:rPr lang="en-US" b="0" i="1" dirty="0">
                <a:solidFill>
                  <a:srgbClr val="333333"/>
                </a:solidFill>
                <a:effectLst/>
                <a:latin typeface="-apple-system"/>
              </a:rPr>
              <a:t>Space Science Reviews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b="1" i="0" dirty="0">
                <a:solidFill>
                  <a:srgbClr val="333333"/>
                </a:solidFill>
                <a:effectLst/>
                <a:latin typeface="-apple-system"/>
              </a:rPr>
              <a:t>110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, 85–130 (2004). https://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-apple-system"/>
              </a:rPr>
              <a:t>doi.org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/10.1023/B:SPAC.0000021008.16305.94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68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75EAFA-3075-0B32-0FCF-CDA06E70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Motivation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E13B71-A9E4-0118-C643-2651ECDFE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090" y="1885280"/>
            <a:ext cx="7703127" cy="4473171"/>
          </a:xfrm>
        </p:spPr>
        <p:txBody>
          <a:bodyPr anchor="ctr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300" dirty="0"/>
              <a:t>Different minerals have characteristic spectra when observed through thermal infrared wavelengths</a:t>
            </a:r>
          </a:p>
          <a:p>
            <a:pPr>
              <a:lnSpc>
                <a:spcPct val="120000"/>
              </a:lnSpc>
            </a:pPr>
            <a:r>
              <a:rPr lang="en-US" sz="3300" dirty="0"/>
              <a:t>Grain size has a strong effect on spectra</a:t>
            </a:r>
          </a:p>
          <a:p>
            <a:pPr>
              <a:lnSpc>
                <a:spcPct val="120000"/>
              </a:lnSpc>
            </a:pPr>
            <a:r>
              <a:rPr lang="en-US" sz="3300" dirty="0"/>
              <a:t>Linear mixing method widely used, but the uncertainty of differing particle sizes have been insufficiently explored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3100" dirty="0"/>
              <a:t>Goal: Conduct lab experiments to further explore the linear unmixing method and to analyze the accuracy of endmember percentages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C401C86-921F-6404-3637-C57E366A2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563" y="1720959"/>
            <a:ext cx="3334169" cy="4473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22B55C-B423-529B-1387-1BD20C7006C0}"/>
              </a:ext>
            </a:extLst>
          </p:cNvPr>
          <p:cNvSpPr txBox="1"/>
          <p:nvPr/>
        </p:nvSpPr>
        <p:spPr>
          <a:xfrm>
            <a:off x="9628926" y="6197322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spira Webfont"/>
              </a:rPr>
              <a:t>Christensen et al.,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84888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1C377C-C366-4211-0A3D-770623813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What is Thermal Infrared Emission Spectroscopy?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0AF46-F7EB-5AF0-70C6-594B8AAB4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058" y="1622745"/>
            <a:ext cx="4656587" cy="4513281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Spectroscopy that uses the infrared wavelength range</a:t>
            </a:r>
          </a:p>
          <a:p>
            <a:pPr>
              <a:lnSpc>
                <a:spcPct val="150000"/>
              </a:lnSpc>
            </a:pPr>
            <a:r>
              <a:rPr lang="en-US" dirty="0"/>
              <a:t>Used to identify surface composition and mineral abundance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98567-B766-171D-ACA5-7D44A0E4A02A}"/>
              </a:ext>
            </a:extLst>
          </p:cNvPr>
          <p:cNvSpPr txBox="1"/>
          <p:nvPr/>
        </p:nvSpPr>
        <p:spPr>
          <a:xfrm>
            <a:off x="10377321" y="5951360"/>
            <a:ext cx="1483529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</a:rPr>
              <a:t>Sharma, 2022</a:t>
            </a:r>
            <a:endParaRPr lang="en-US" dirty="0"/>
          </a:p>
        </p:txBody>
      </p:sp>
      <p:pic>
        <p:nvPicPr>
          <p:cNvPr id="4" name="Picture 2" descr="Infrared Spectroscopy">
            <a:extLst>
              <a:ext uri="{FF2B5EF4-FFF2-40B4-BE49-F238E27FC236}">
                <a16:creationId xmlns:a16="http://schemas.microsoft.com/office/drawing/2014/main" id="{FD837D56-7DA4-7C88-E734-C4F3F80B7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" b="2588"/>
          <a:stretch/>
        </p:blipFill>
        <p:spPr bwMode="auto">
          <a:xfrm>
            <a:off x="5088519" y="2336974"/>
            <a:ext cx="7103481" cy="351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410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ECF679-F08E-5789-E896-5DE95AEE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What is Linear Mixing?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2775E-08A0-3680-89FE-5DD80FAFB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992" y="1885279"/>
            <a:ext cx="5815052" cy="3349617"/>
          </a:xfrm>
        </p:spPr>
        <p:txBody>
          <a:bodyPr anchor="ctr"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Method used to linearly analyze the proportion of mineral abundances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End member = pure mineral sample</a:t>
            </a:r>
          </a:p>
          <a:p>
            <a:pPr lvl="1">
              <a:lnSpc>
                <a:spcPct val="150000"/>
              </a:lnSpc>
            </a:pPr>
            <a:r>
              <a:rPr lang="en-US" sz="3100" dirty="0"/>
              <a:t>i.e., 100% quartz, 100% calcite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231079-70FC-D2B8-8261-661C4F93ABA6}"/>
              </a:ext>
            </a:extLst>
          </p:cNvPr>
          <p:cNvSpPr txBox="1"/>
          <p:nvPr/>
        </p:nvSpPr>
        <p:spPr>
          <a:xfrm>
            <a:off x="712992" y="4838527"/>
            <a:ext cx="10361051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Unmixing: reverse of linear mixing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Used as a tool for infrared spectral analysis of planetary surfaces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721D9D8-F297-F9D2-D137-BF284885A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7" t="3741" r="4024"/>
          <a:stretch/>
        </p:blipFill>
        <p:spPr>
          <a:xfrm>
            <a:off x="6417859" y="2472201"/>
            <a:ext cx="5662621" cy="314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35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0BA4D-78F2-752A-F20D-518CA6230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6F953-59F6-8598-8460-EE91999FF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50" y="1921740"/>
            <a:ext cx="6742424" cy="4413290"/>
          </a:xfrm>
        </p:spPr>
        <p:txBody>
          <a:bodyPr anchor="ctr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3000" dirty="0"/>
              <a:t>Prepare mineral mixtures with different particle sizes and end members</a:t>
            </a:r>
          </a:p>
          <a:p>
            <a:pPr>
              <a:lnSpc>
                <a:spcPct val="120000"/>
              </a:lnSpc>
            </a:pPr>
            <a:r>
              <a:rPr lang="en-US" sz="3000" dirty="0"/>
              <a:t>Measure emission spectra using Fourier-transform infrared spectroscopy (FTIR)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Planetary Instrumentation eXploration and Exploratory Laboratory (PIXEL) at NAU</a:t>
            </a:r>
          </a:p>
          <a:p>
            <a:pPr>
              <a:lnSpc>
                <a:spcPct val="120000"/>
              </a:lnSpc>
            </a:pPr>
            <a:r>
              <a:rPr lang="en-US" sz="3000" dirty="0"/>
              <a:t>Davinci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Data processing software developed by ASU</a:t>
            </a:r>
          </a:p>
        </p:txBody>
      </p:sp>
      <p:pic>
        <p:nvPicPr>
          <p:cNvPr id="5" name="Picture 4" descr="A machine on the counter&#10;&#10;Description automatically generated with low confidence">
            <a:extLst>
              <a:ext uri="{FF2B5EF4-FFF2-40B4-BE49-F238E27FC236}">
                <a16:creationId xmlns:a16="http://schemas.microsoft.com/office/drawing/2014/main" id="{58BF1A09-15B9-63F0-DA47-0F8A4823C5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4989" y="1768510"/>
            <a:ext cx="4496144" cy="2641932"/>
          </a:xfrm>
          <a:prstGeom prst="rect">
            <a:avLst/>
          </a:prstGeom>
        </p:spPr>
      </p:pic>
      <p:pic>
        <p:nvPicPr>
          <p:cNvPr id="15" name="Picture 14" descr="A picture containing indoor, rack, cosmetic, several&#10;&#10;Description automatically generated">
            <a:extLst>
              <a:ext uri="{FF2B5EF4-FFF2-40B4-BE49-F238E27FC236}">
                <a16:creationId xmlns:a16="http://schemas.microsoft.com/office/drawing/2014/main" id="{CF8AFC92-AAA3-3A13-F58A-D1909E88A2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1775" y="4775472"/>
            <a:ext cx="4742573" cy="1722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A1F7C9-F410-452B-93A1-C8EC230C8F97}"/>
              </a:ext>
            </a:extLst>
          </p:cNvPr>
          <p:cNvSpPr txBox="1"/>
          <p:nvPr/>
        </p:nvSpPr>
        <p:spPr>
          <a:xfrm>
            <a:off x="7975297" y="4439409"/>
            <a:ext cx="3757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 1: FTIR Spectrometer at NAU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4B518-848C-12EA-EF2C-E68EC40A5539}"/>
              </a:ext>
            </a:extLst>
          </p:cNvPr>
          <p:cNvSpPr txBox="1"/>
          <p:nvPr/>
        </p:nvSpPr>
        <p:spPr>
          <a:xfrm>
            <a:off x="7981257" y="6495818"/>
            <a:ext cx="3489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 2: Quartz/Hematite mixtures</a:t>
            </a:r>
          </a:p>
        </p:txBody>
      </p:sp>
    </p:spTree>
    <p:extLst>
      <p:ext uri="{BB962C8B-B14F-4D97-AF65-F5344CB8AC3E}">
        <p14:creationId xmlns:p14="http://schemas.microsoft.com/office/powerpoint/2010/main" val="67154656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729F-BB87-8C56-4EA8-20824317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Results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3EE19B8-A8C4-114E-77CF-074E67F87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347477"/>
              </p:ext>
            </p:extLst>
          </p:nvPr>
        </p:nvGraphicFramePr>
        <p:xfrm>
          <a:off x="8098371" y="2718607"/>
          <a:ext cx="3930570" cy="30048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551">
                  <a:extLst>
                    <a:ext uri="{9D8B030D-6E8A-4147-A177-3AD203B41FA5}">
                      <a16:colId xmlns:a16="http://schemas.microsoft.com/office/drawing/2014/main" val="1063948852"/>
                    </a:ext>
                  </a:extLst>
                </a:gridCol>
                <a:gridCol w="785034">
                  <a:extLst>
                    <a:ext uri="{9D8B030D-6E8A-4147-A177-3AD203B41FA5}">
                      <a16:colId xmlns:a16="http://schemas.microsoft.com/office/drawing/2014/main" val="1270451273"/>
                    </a:ext>
                  </a:extLst>
                </a:gridCol>
                <a:gridCol w="1222408">
                  <a:extLst>
                    <a:ext uri="{9D8B030D-6E8A-4147-A177-3AD203B41FA5}">
                      <a16:colId xmlns:a16="http://schemas.microsoft.com/office/drawing/2014/main" val="144159627"/>
                    </a:ext>
                  </a:extLst>
                </a:gridCol>
                <a:gridCol w="640565">
                  <a:extLst>
                    <a:ext uri="{9D8B030D-6E8A-4147-A177-3AD203B41FA5}">
                      <a16:colId xmlns:a16="http://schemas.microsoft.com/office/drawing/2014/main" val="3524829358"/>
                    </a:ext>
                  </a:extLst>
                </a:gridCol>
                <a:gridCol w="800012">
                  <a:extLst>
                    <a:ext uri="{9D8B030D-6E8A-4147-A177-3AD203B41FA5}">
                      <a16:colId xmlns:a16="http://schemas.microsoft.com/office/drawing/2014/main" val="12650125"/>
                    </a:ext>
                  </a:extLst>
                </a:gridCol>
              </a:tblGrid>
              <a:tr h="29179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Lab (%)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Linear Mixing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Error</a:t>
                      </a:r>
                      <a:endParaRPr lang="en-US" sz="1400" b="1" u="none" strike="noStrike" dirty="0">
                        <a:effectLst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Linear Unmixing (%)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0008248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0.00809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67055193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0.0119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10430193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0.0145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93684092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0.0104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65499544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0.0271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73479127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0.00920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92252188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0.0171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50678767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0.0143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08988725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90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0.0170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5665"/>
                  </a:ext>
                </a:extLst>
              </a:tr>
            </a:tbl>
          </a:graphicData>
        </a:graphic>
      </p:graphicFrame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5F9DCCD-8291-7885-D433-E295B7694F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2" r="3863"/>
          <a:stretch/>
        </p:blipFill>
        <p:spPr>
          <a:xfrm>
            <a:off x="6850" y="1590741"/>
            <a:ext cx="7928466" cy="51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2730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3EF4E-53B7-1F60-522A-3179491F7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Results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B97551-455F-8835-8FBD-D8F34689C4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735630"/>
              </p:ext>
            </p:extLst>
          </p:nvPr>
        </p:nvGraphicFramePr>
        <p:xfrm>
          <a:off x="7858645" y="2688317"/>
          <a:ext cx="4039287" cy="30787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720">
                  <a:extLst>
                    <a:ext uri="{9D8B030D-6E8A-4147-A177-3AD203B41FA5}">
                      <a16:colId xmlns:a16="http://schemas.microsoft.com/office/drawing/2014/main" val="2670832989"/>
                    </a:ext>
                  </a:extLst>
                </a:gridCol>
                <a:gridCol w="681737">
                  <a:extLst>
                    <a:ext uri="{9D8B030D-6E8A-4147-A177-3AD203B41FA5}">
                      <a16:colId xmlns:a16="http://schemas.microsoft.com/office/drawing/2014/main" val="1845475725"/>
                    </a:ext>
                  </a:extLst>
                </a:gridCol>
                <a:gridCol w="1337911">
                  <a:extLst>
                    <a:ext uri="{9D8B030D-6E8A-4147-A177-3AD203B41FA5}">
                      <a16:colId xmlns:a16="http://schemas.microsoft.com/office/drawing/2014/main" val="3689860625"/>
                    </a:ext>
                  </a:extLst>
                </a:gridCol>
                <a:gridCol w="723488">
                  <a:extLst>
                    <a:ext uri="{9D8B030D-6E8A-4147-A177-3AD203B41FA5}">
                      <a16:colId xmlns:a16="http://schemas.microsoft.com/office/drawing/2014/main" val="2799479027"/>
                    </a:ext>
                  </a:extLst>
                </a:gridCol>
                <a:gridCol w="737431">
                  <a:extLst>
                    <a:ext uri="{9D8B030D-6E8A-4147-A177-3AD203B41FA5}">
                      <a16:colId xmlns:a16="http://schemas.microsoft.com/office/drawing/2014/main" val="2834602232"/>
                    </a:ext>
                  </a:extLst>
                </a:gridCol>
              </a:tblGrid>
              <a:tr h="38998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Lab (%)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Linear Mixing Error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Linear Unmixing (%)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7543120"/>
                  </a:ext>
                </a:extLst>
              </a:tr>
              <a:tr h="293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0.0101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60720436"/>
                  </a:ext>
                </a:extLst>
              </a:tr>
              <a:tr h="293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0.0134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85700270"/>
                  </a:ext>
                </a:extLst>
              </a:tr>
              <a:tr h="293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0.0156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3580731"/>
                  </a:ext>
                </a:extLst>
              </a:tr>
              <a:tr h="293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0.0164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53313202"/>
                  </a:ext>
                </a:extLst>
              </a:tr>
              <a:tr h="293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0.0167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42179383"/>
                  </a:ext>
                </a:extLst>
              </a:tr>
              <a:tr h="293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0.0250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35155658"/>
                  </a:ext>
                </a:extLst>
              </a:tr>
              <a:tr h="293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0.0394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21780299"/>
                  </a:ext>
                </a:extLst>
              </a:tr>
              <a:tr h="293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0.0276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51357214"/>
                  </a:ext>
                </a:extLst>
              </a:tr>
              <a:tr h="293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0.0254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767808"/>
                  </a:ext>
                </a:extLst>
              </a:tr>
            </a:tbl>
          </a:graphicData>
        </a:graphic>
      </p:graphicFrame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9384BA3-3A09-7558-D0C0-7585F5ECB7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3" r="1553"/>
          <a:stretch/>
        </p:blipFill>
        <p:spPr>
          <a:xfrm>
            <a:off x="-9781" y="1594087"/>
            <a:ext cx="7544414" cy="52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644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F6B38-4479-C037-1497-32517C883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Results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834107-ED6F-9263-039C-C3AD054B7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409069"/>
              </p:ext>
            </p:extLst>
          </p:nvPr>
        </p:nvGraphicFramePr>
        <p:xfrm>
          <a:off x="8239421" y="2999901"/>
          <a:ext cx="3828453" cy="26196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048">
                  <a:extLst>
                    <a:ext uri="{9D8B030D-6E8A-4147-A177-3AD203B41FA5}">
                      <a16:colId xmlns:a16="http://schemas.microsoft.com/office/drawing/2014/main" val="148061114"/>
                    </a:ext>
                  </a:extLst>
                </a:gridCol>
                <a:gridCol w="652569">
                  <a:extLst>
                    <a:ext uri="{9D8B030D-6E8A-4147-A177-3AD203B41FA5}">
                      <a16:colId xmlns:a16="http://schemas.microsoft.com/office/drawing/2014/main" val="2884392101"/>
                    </a:ext>
                  </a:extLst>
                </a:gridCol>
                <a:gridCol w="1276558">
                  <a:extLst>
                    <a:ext uri="{9D8B030D-6E8A-4147-A177-3AD203B41FA5}">
                      <a16:colId xmlns:a16="http://schemas.microsoft.com/office/drawing/2014/main" val="2160569259"/>
                    </a:ext>
                  </a:extLst>
                </a:gridCol>
                <a:gridCol w="668046">
                  <a:extLst>
                    <a:ext uri="{9D8B030D-6E8A-4147-A177-3AD203B41FA5}">
                      <a16:colId xmlns:a16="http://schemas.microsoft.com/office/drawing/2014/main" val="2132759682"/>
                    </a:ext>
                  </a:extLst>
                </a:gridCol>
                <a:gridCol w="674232">
                  <a:extLst>
                    <a:ext uri="{9D8B030D-6E8A-4147-A177-3AD203B41FA5}">
                      <a16:colId xmlns:a16="http://schemas.microsoft.com/office/drawing/2014/main" val="2715182260"/>
                    </a:ext>
                  </a:extLst>
                </a:gridCol>
              </a:tblGrid>
              <a:tr h="48483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Lab (%)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Linear Mixing Error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Linear Unmixing (%)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1869377"/>
                  </a:ext>
                </a:extLst>
              </a:tr>
              <a:tr h="5337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0.0156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48671104"/>
                  </a:ext>
                </a:extLst>
              </a:tr>
              <a:tr h="5337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0.0225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85915919"/>
                  </a:ext>
                </a:extLst>
              </a:tr>
              <a:tr h="5337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0.0133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37863822"/>
                  </a:ext>
                </a:extLst>
              </a:tr>
              <a:tr h="5337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0.0111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9050" marB="1905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04115"/>
                  </a:ext>
                </a:extLst>
              </a:tr>
            </a:tbl>
          </a:graphicData>
        </a:graphic>
      </p:graphicFrame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0559F5D6-8EFA-EEFC-3CD5-1B5071A4A7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8" t="3626" r="962" b="2458"/>
          <a:stretch/>
        </p:blipFill>
        <p:spPr>
          <a:xfrm>
            <a:off x="0" y="1622744"/>
            <a:ext cx="7952286" cy="52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9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605142-713E-E9D6-4C5B-8F6E0D294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0DC29-34E8-D565-EFA4-895A3455C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614" y="1779396"/>
            <a:ext cx="10440713" cy="4972721"/>
          </a:xfrm>
        </p:spPr>
        <p:txBody>
          <a:bodyPr anchor="ctr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4500" dirty="0"/>
              <a:t>For each particle size, results vary</a:t>
            </a:r>
          </a:p>
          <a:p>
            <a:pPr lvl="1">
              <a:lnSpc>
                <a:spcPct val="120000"/>
              </a:lnSpc>
            </a:pPr>
            <a:r>
              <a:rPr lang="en-US" sz="4200" dirty="0"/>
              <a:t>Larger grain sizes produce both good and bad results</a:t>
            </a:r>
          </a:p>
          <a:p>
            <a:pPr lvl="1">
              <a:lnSpc>
                <a:spcPct val="120000"/>
              </a:lnSpc>
            </a:pPr>
            <a:r>
              <a:rPr lang="en-US" sz="4200" dirty="0"/>
              <a:t>Smaller grains sizes give reasonable values</a:t>
            </a:r>
          </a:p>
          <a:p>
            <a:pPr lvl="1">
              <a:lnSpc>
                <a:spcPct val="120000"/>
              </a:lnSpc>
            </a:pPr>
            <a:r>
              <a:rPr lang="en-US" sz="4200" dirty="0"/>
              <a:t>Both generate errors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5100" b="1" dirty="0"/>
              <a:t>Future Implications</a:t>
            </a:r>
            <a:r>
              <a:rPr lang="en-US" b="1" dirty="0"/>
              <a:t>:</a:t>
            </a:r>
          </a:p>
          <a:p>
            <a:pPr>
              <a:lnSpc>
                <a:spcPct val="120000"/>
              </a:lnSpc>
            </a:pPr>
            <a:r>
              <a:rPr lang="en-US" sz="4500" dirty="0"/>
              <a:t>Fully test the grain size limit of the linear mixing method</a:t>
            </a:r>
          </a:p>
          <a:p>
            <a:pPr>
              <a:lnSpc>
                <a:spcPct val="120000"/>
              </a:lnSpc>
            </a:pPr>
            <a:r>
              <a:rPr lang="en-US" sz="4500" dirty="0"/>
              <a:t>Quantify uncertainties in the future work</a:t>
            </a:r>
          </a:p>
          <a:p>
            <a:pPr>
              <a:lnSpc>
                <a:spcPct val="120000"/>
              </a:lnSpc>
            </a:pPr>
            <a:r>
              <a:rPr lang="en-US" sz="4600" dirty="0"/>
              <a:t>If the model is valid: combine it with modeling work and apply it to improve remote sensing and laboratory applications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59260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8668</TotalTime>
  <Words>572</Words>
  <Application>Microsoft Office PowerPoint</Application>
  <PresentationFormat>Widescreen</PresentationFormat>
  <Paragraphs>179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Meiryo</vt:lpstr>
      <vt:lpstr>-apple-system</vt:lpstr>
      <vt:lpstr>Arial</vt:lpstr>
      <vt:lpstr>Aspira Webfont</vt:lpstr>
      <vt:lpstr>Calibri</vt:lpstr>
      <vt:lpstr>Calibri Light</vt:lpstr>
      <vt:lpstr>Office Theme</vt:lpstr>
      <vt:lpstr>Exploring the Limits of Mineral Abundance Retrievals in the Thermal Infrared From Laboratory Particulate Spectral Analysis</vt:lpstr>
      <vt:lpstr>Motivation</vt:lpstr>
      <vt:lpstr>What is Thermal Infrared Emission Spectroscopy?</vt:lpstr>
      <vt:lpstr>What is Linear Mixing?</vt:lpstr>
      <vt:lpstr>Methods</vt:lpstr>
      <vt:lpstr>Results</vt:lpstr>
      <vt:lpstr>Results</vt:lpstr>
      <vt:lpstr>Results</vt:lpstr>
      <vt:lpstr>Conclusion</vt:lpstr>
      <vt:lpstr>Acknowledgments</vt:lpstr>
      <vt:lpstr>Thank you!</vt:lpstr>
      <vt:lpstr>Citations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the Limits of Mineral Abundance Retrievals in the Thermal Infrared</dc:title>
  <dc:creator>Greta E Freeman</dc:creator>
  <cp:lastModifiedBy>Coe, Michelle A - (macoe)</cp:lastModifiedBy>
  <cp:revision>30</cp:revision>
  <dcterms:created xsi:type="dcterms:W3CDTF">2023-03-13T18:59:43Z</dcterms:created>
  <dcterms:modified xsi:type="dcterms:W3CDTF">2023-04-14T21:30:35Z</dcterms:modified>
</cp:coreProperties>
</file>